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9" r:id="rId4"/>
    <p:sldId id="260" r:id="rId5"/>
    <p:sldId id="261" r:id="rId6"/>
    <p:sldId id="262" r:id="rId7"/>
    <p:sldId id="265" r:id="rId8"/>
    <p:sldId id="277" r:id="rId9"/>
    <p:sldId id="276" r:id="rId10"/>
    <p:sldId id="286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8" r:id="rId20"/>
    <p:sldId id="293" r:id="rId21"/>
    <p:sldId id="267" r:id="rId22"/>
    <p:sldId id="291" r:id="rId23"/>
    <p:sldId id="292" r:id="rId24"/>
    <p:sldId id="290" r:id="rId25"/>
    <p:sldId id="272" r:id="rId26"/>
    <p:sldId id="273" r:id="rId27"/>
    <p:sldId id="274" r:id="rId28"/>
    <p:sldId id="275" r:id="rId29"/>
    <p:sldId id="289" r:id="rId30"/>
    <p:sldId id="294" r:id="rId31"/>
    <p:sldId id="295" r:id="rId32"/>
    <p:sldId id="296" r:id="rId33"/>
    <p:sldId id="269" r:id="rId34"/>
    <p:sldId id="311" r:id="rId35"/>
    <p:sldId id="297" r:id="rId36"/>
    <p:sldId id="312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307" r:id="rId45"/>
    <p:sldId id="306" r:id="rId46"/>
    <p:sldId id="305" r:id="rId47"/>
    <p:sldId id="308" r:id="rId48"/>
    <p:sldId id="310" r:id="rId4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5" autoAdjust="0"/>
    <p:restoredTop sz="94660"/>
  </p:normalViewPr>
  <p:slideViewPr>
    <p:cSldViewPr>
      <p:cViewPr>
        <p:scale>
          <a:sx n="100" d="100"/>
          <a:sy n="100" d="100"/>
        </p:scale>
        <p:origin x="-1944" y="-4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Alcím mintájának szerkesztése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33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19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591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116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845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27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298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38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962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95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36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0B06E-D98C-459A-83CA-B6D29ECD0F6A}" type="datetimeFigureOut">
              <a:rPr lang="en-US" smtClean="0"/>
              <a:t>2015-01-07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D7D7A-8535-4D1F-9E0D-F44FA3804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5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www.mikematas.com/albums/Design/original/nes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616" y="3352800"/>
            <a:ext cx="5282384" cy="352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470025"/>
          </a:xfrm>
        </p:spPr>
        <p:txBody>
          <a:bodyPr/>
          <a:lstStyle/>
          <a:p>
            <a:r>
              <a:rPr lang="hu-HU" dirty="0" smtClean="0"/>
              <a:t>Termosztát </a:t>
            </a:r>
            <a:r>
              <a:rPr lang="hu-HU" dirty="0" err="1" smtClean="0"/>
              <a:t>Arduino-ból</a:t>
            </a:r>
            <a:endParaRPr lang="en-US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2971800"/>
            <a:ext cx="6400800" cy="1752600"/>
          </a:xfrm>
        </p:spPr>
        <p:txBody>
          <a:bodyPr/>
          <a:lstStyle/>
          <a:p>
            <a:r>
              <a:rPr lang="en-US" dirty="0" err="1" smtClean="0"/>
              <a:t>Lajtha</a:t>
            </a:r>
            <a:r>
              <a:rPr lang="en-US" dirty="0" smtClean="0"/>
              <a:t> Bal</a:t>
            </a:r>
            <a:r>
              <a:rPr lang="hu-HU" dirty="0" err="1" smtClean="0"/>
              <a:t>ázs</a:t>
            </a:r>
            <a:endParaRPr lang="en-US" dirty="0" smtClean="0"/>
          </a:p>
          <a:p>
            <a:r>
              <a:rPr lang="en-US" dirty="0" smtClean="0"/>
              <a:t>lajtha.balazs@tmit.bme.hu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757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r>
              <a:rPr lang="hu-HU" dirty="0" smtClean="0"/>
              <a:t> Mini Pro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21" y="1752600"/>
            <a:ext cx="8738779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églalap 4"/>
          <p:cNvSpPr/>
          <p:nvPr/>
        </p:nvSpPr>
        <p:spPr>
          <a:xfrm>
            <a:off x="304800" y="1990725"/>
            <a:ext cx="2362200" cy="3657600"/>
          </a:xfrm>
          <a:prstGeom prst="rect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zövegdoboz 5"/>
          <p:cNvSpPr txBox="1"/>
          <p:nvPr/>
        </p:nvSpPr>
        <p:spPr>
          <a:xfrm>
            <a:off x="2743200" y="1698337"/>
            <a:ext cx="3339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dirty="0" smtClean="0">
                <a:solidFill>
                  <a:schemeClr val="bg1"/>
                </a:solidFill>
              </a:rPr>
              <a:t>Programozó felület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597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r>
              <a:rPr lang="hu-HU" dirty="0" smtClean="0"/>
              <a:t> Mini Pro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21" y="1752600"/>
            <a:ext cx="8738779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Jobbra nyíl 3"/>
          <p:cNvSpPr/>
          <p:nvPr/>
        </p:nvSpPr>
        <p:spPr>
          <a:xfrm flipH="1">
            <a:off x="2286000" y="2362200"/>
            <a:ext cx="1676400" cy="838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3600" dirty="0" smtClean="0"/>
              <a:t>Föld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12699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r>
              <a:rPr lang="hu-HU" dirty="0" smtClean="0"/>
              <a:t> Mini Pro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21" y="1752600"/>
            <a:ext cx="8738779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Jobbra nyíl 3"/>
          <p:cNvSpPr/>
          <p:nvPr/>
        </p:nvSpPr>
        <p:spPr>
          <a:xfrm flipH="1">
            <a:off x="2286000" y="2781300"/>
            <a:ext cx="2438400" cy="838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3600" dirty="0" smtClean="0"/>
              <a:t>5V (VCC)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9633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r>
              <a:rPr lang="hu-HU" dirty="0" smtClean="0"/>
              <a:t> Mini Pro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21" y="1752600"/>
            <a:ext cx="8738779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Jobbra nyíl 3"/>
          <p:cNvSpPr/>
          <p:nvPr/>
        </p:nvSpPr>
        <p:spPr>
          <a:xfrm flipH="1">
            <a:off x="2286000" y="3257550"/>
            <a:ext cx="2438400" cy="838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3600" dirty="0" smtClean="0"/>
              <a:t>RX (soros)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67118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r>
              <a:rPr lang="hu-HU" dirty="0" smtClean="0"/>
              <a:t> Mini Pro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21" y="1752600"/>
            <a:ext cx="8738779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Jobbra nyíl 3"/>
          <p:cNvSpPr/>
          <p:nvPr/>
        </p:nvSpPr>
        <p:spPr>
          <a:xfrm flipH="1">
            <a:off x="2286000" y="3771900"/>
            <a:ext cx="2438400" cy="838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3600" dirty="0" smtClean="0"/>
              <a:t>TX (soros)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551901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r>
              <a:rPr lang="hu-HU" dirty="0" smtClean="0"/>
              <a:t> Mini Pro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21" y="1752600"/>
            <a:ext cx="8738779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Jobbra nyíl 3"/>
          <p:cNvSpPr/>
          <p:nvPr/>
        </p:nvSpPr>
        <p:spPr>
          <a:xfrm flipH="1">
            <a:off x="2286000" y="4267200"/>
            <a:ext cx="2895600" cy="838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3600" dirty="0" smtClean="0"/>
              <a:t>DTR (soros)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06656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r>
              <a:rPr lang="hu-HU" dirty="0" smtClean="0"/>
              <a:t> Mini Pro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21" y="1752600"/>
            <a:ext cx="8738779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Ellipszis 2"/>
          <p:cNvSpPr/>
          <p:nvPr/>
        </p:nvSpPr>
        <p:spPr>
          <a:xfrm>
            <a:off x="2971800" y="3962400"/>
            <a:ext cx="685800" cy="6858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zövegdoboz 5"/>
          <p:cNvSpPr txBox="1"/>
          <p:nvPr/>
        </p:nvSpPr>
        <p:spPr>
          <a:xfrm>
            <a:off x="3581400" y="4191000"/>
            <a:ext cx="25803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dirty="0" smtClean="0">
                <a:solidFill>
                  <a:schemeClr val="bg1"/>
                </a:solidFill>
              </a:rPr>
              <a:t>Soros aktivitás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7176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r>
              <a:rPr lang="hu-HU" dirty="0" smtClean="0"/>
              <a:t> Mini Pro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21" y="1752600"/>
            <a:ext cx="8738779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Ellipszis 2"/>
          <p:cNvSpPr/>
          <p:nvPr/>
        </p:nvSpPr>
        <p:spPr>
          <a:xfrm>
            <a:off x="6400800" y="2514600"/>
            <a:ext cx="685800" cy="6858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zövegdoboz 4"/>
          <p:cNvSpPr txBox="1"/>
          <p:nvPr/>
        </p:nvSpPr>
        <p:spPr>
          <a:xfrm>
            <a:off x="5715000" y="1752600"/>
            <a:ext cx="18036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dirty="0" smtClean="0">
                <a:solidFill>
                  <a:schemeClr val="bg1"/>
                </a:solidFill>
              </a:rPr>
              <a:t>13-as LED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426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r>
              <a:rPr lang="hu-HU" dirty="0" smtClean="0"/>
              <a:t> Mini Pro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21" y="1752600"/>
            <a:ext cx="8738779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Ellipszis 2"/>
          <p:cNvSpPr/>
          <p:nvPr/>
        </p:nvSpPr>
        <p:spPr>
          <a:xfrm>
            <a:off x="6781800" y="3200400"/>
            <a:ext cx="685800" cy="6858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zövegdoboz 4"/>
          <p:cNvSpPr txBox="1"/>
          <p:nvPr/>
        </p:nvSpPr>
        <p:spPr>
          <a:xfrm>
            <a:off x="7439025" y="3261300"/>
            <a:ext cx="11033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dirty="0" err="1" smtClean="0">
                <a:solidFill>
                  <a:schemeClr val="bg1"/>
                </a:solidFill>
              </a:rPr>
              <a:t>Reset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656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Programozó csatlakoztatása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GND – </a:t>
            </a:r>
            <a:r>
              <a:rPr lang="hu-HU" dirty="0" err="1" smtClean="0"/>
              <a:t>GND</a:t>
            </a:r>
            <a:endParaRPr lang="hu-HU" dirty="0" smtClean="0"/>
          </a:p>
          <a:p>
            <a:r>
              <a:rPr lang="hu-HU" dirty="0" smtClean="0"/>
              <a:t>VCC – </a:t>
            </a:r>
            <a:r>
              <a:rPr lang="hu-HU" dirty="0" err="1" smtClean="0"/>
              <a:t>VCC</a:t>
            </a:r>
            <a:endParaRPr lang="hu-HU" dirty="0" smtClean="0"/>
          </a:p>
          <a:p>
            <a:r>
              <a:rPr lang="hu-HU" b="1" dirty="0" smtClean="0"/>
              <a:t>RXD – TXD</a:t>
            </a:r>
          </a:p>
          <a:p>
            <a:r>
              <a:rPr lang="hu-HU" b="1" dirty="0" smtClean="0"/>
              <a:t>TXD – RXD</a:t>
            </a:r>
          </a:p>
          <a:p>
            <a:r>
              <a:rPr lang="hu-HU" dirty="0" smtClean="0"/>
              <a:t>DTR – </a:t>
            </a:r>
            <a:r>
              <a:rPr lang="hu-HU" dirty="0" err="1" smtClean="0"/>
              <a:t>DTR</a:t>
            </a:r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4094182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Termosztát célja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3376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Hello World!</a:t>
            </a:r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676400"/>
            <a:ext cx="4752975" cy="451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zövegdoboz 2"/>
          <p:cNvSpPr txBox="1"/>
          <p:nvPr/>
        </p:nvSpPr>
        <p:spPr>
          <a:xfrm>
            <a:off x="7526499" y="6460093"/>
            <a:ext cx="159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 smtClean="0"/>
              <a:t>HelloWorld.ino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391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Program futtatása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47800"/>
            <a:ext cx="4463566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1447800"/>
            <a:ext cx="3762375" cy="174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21924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Program futtatása 2.</a:t>
            </a:r>
            <a:endParaRPr lang="en-U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175" y="1447800"/>
            <a:ext cx="481965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01919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Program futtatása 3.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0" y="1371600"/>
            <a:ext cx="48387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Ellipszis 4"/>
          <p:cNvSpPr/>
          <p:nvPr/>
        </p:nvSpPr>
        <p:spPr>
          <a:xfrm>
            <a:off x="2343150" y="1695450"/>
            <a:ext cx="685800" cy="6858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8480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Hello World!</a:t>
            </a:r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676400"/>
            <a:ext cx="4752975" cy="451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92204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S.O.S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7010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S.O.S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. . . _ _ _ . . </a:t>
            </a:r>
            <a:r>
              <a:rPr lang="hu-HU" dirty="0" smtClean="0"/>
              <a:t>.</a:t>
            </a:r>
          </a:p>
          <a:p>
            <a:r>
              <a:rPr lang="hu-HU" dirty="0" smtClean="0"/>
              <a:t>Hosszúságok:</a:t>
            </a:r>
          </a:p>
          <a:p>
            <a:pPr lvl="1"/>
            <a:r>
              <a:rPr lang="hu-HU" dirty="0" smtClean="0"/>
              <a:t>Pötty: 1</a:t>
            </a:r>
          </a:p>
          <a:p>
            <a:pPr lvl="1"/>
            <a:r>
              <a:rPr lang="hu-HU" dirty="0" smtClean="0"/>
              <a:t>Vonás: 3</a:t>
            </a:r>
          </a:p>
          <a:p>
            <a:pPr lvl="1"/>
            <a:r>
              <a:rPr lang="hu-HU" dirty="0" smtClean="0"/>
              <a:t>Jelek közti szünet: 1</a:t>
            </a:r>
          </a:p>
          <a:p>
            <a:pPr lvl="1"/>
            <a:r>
              <a:rPr lang="hu-HU" dirty="0" smtClean="0"/>
              <a:t>Betűk közti szünet: 3</a:t>
            </a:r>
          </a:p>
          <a:p>
            <a:pPr lvl="1"/>
            <a:r>
              <a:rPr lang="hu-HU" dirty="0" smtClean="0"/>
              <a:t>Szavak közti szünet: 7</a:t>
            </a:r>
          </a:p>
        </p:txBody>
      </p:sp>
    </p:spTree>
    <p:extLst>
      <p:ext uri="{BB962C8B-B14F-4D97-AF65-F5344CB8AC3E}">
        <p14:creationId xmlns:p14="http://schemas.microsoft.com/office/powerpoint/2010/main" val="29916683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Breadboard</a:t>
            </a:r>
            <a:endParaRPr lang="en-US" dirty="0"/>
          </a:p>
        </p:txBody>
      </p:sp>
      <p:pic>
        <p:nvPicPr>
          <p:cNvPr id="2050" name="Picture 2" descr="Breadboard.jpg (2668×888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676400"/>
            <a:ext cx="8613746" cy="286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07999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Breadboard</a:t>
            </a:r>
            <a:endParaRPr lang="en-US" dirty="0"/>
          </a:p>
        </p:txBody>
      </p:sp>
      <p:pic>
        <p:nvPicPr>
          <p:cNvPr id="2050" name="Picture 2" descr="Breadboard.jpg (2668×888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676400"/>
            <a:ext cx="8613746" cy="286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Egyenes összekötő 3"/>
          <p:cNvCxnSpPr/>
          <p:nvPr/>
        </p:nvCxnSpPr>
        <p:spPr>
          <a:xfrm>
            <a:off x="838200" y="1876425"/>
            <a:ext cx="7620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gyenes összekötő 5"/>
          <p:cNvCxnSpPr/>
          <p:nvPr/>
        </p:nvCxnSpPr>
        <p:spPr>
          <a:xfrm>
            <a:off x="847725" y="2028825"/>
            <a:ext cx="7620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gyenes összekötő 6"/>
          <p:cNvCxnSpPr/>
          <p:nvPr/>
        </p:nvCxnSpPr>
        <p:spPr>
          <a:xfrm>
            <a:off x="819150" y="4191000"/>
            <a:ext cx="76200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gyenes összekötő 7"/>
          <p:cNvCxnSpPr/>
          <p:nvPr/>
        </p:nvCxnSpPr>
        <p:spPr>
          <a:xfrm>
            <a:off x="828675" y="4343400"/>
            <a:ext cx="7620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24163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Breadboard</a:t>
            </a:r>
            <a:endParaRPr lang="en-US" dirty="0"/>
          </a:p>
        </p:txBody>
      </p:sp>
      <p:pic>
        <p:nvPicPr>
          <p:cNvPr id="2050" name="Picture 2" descr="Breadboard.jpg (2668×888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676400"/>
            <a:ext cx="8613746" cy="286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Egyenes összekötő 4"/>
          <p:cNvCxnSpPr/>
          <p:nvPr/>
        </p:nvCxnSpPr>
        <p:spPr>
          <a:xfrm>
            <a:off x="685800" y="2362200"/>
            <a:ext cx="0" cy="60960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10"/>
          <p:cNvCxnSpPr/>
          <p:nvPr/>
        </p:nvCxnSpPr>
        <p:spPr>
          <a:xfrm>
            <a:off x="685800" y="3276600"/>
            <a:ext cx="0" cy="609600"/>
          </a:xfrm>
          <a:prstGeom prst="line">
            <a:avLst/>
          </a:prstGeom>
          <a:ln w="381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127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Termosztát célja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Meghatározott hőmérséklet tartása</a:t>
            </a:r>
          </a:p>
          <a:p>
            <a:r>
              <a:rPr lang="hu-HU" dirty="0" smtClean="0"/>
              <a:t>Változó célhőmérséklet követése</a:t>
            </a:r>
          </a:p>
        </p:txBody>
      </p:sp>
    </p:spTree>
    <p:extLst>
      <p:ext uri="{BB962C8B-B14F-4D97-AF65-F5344CB8AC3E}">
        <p14:creationId xmlns:p14="http://schemas.microsoft.com/office/powerpoint/2010/main" val="9957158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59" y="985394"/>
            <a:ext cx="9155359" cy="419620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Gomb</a:t>
            </a:r>
            <a:r>
              <a:rPr lang="en-US" dirty="0" smtClean="0"/>
              <a:t> </a:t>
            </a:r>
            <a:r>
              <a:rPr lang="hu-HU" dirty="0" smtClean="0"/>
              <a:t>bekötése</a:t>
            </a:r>
            <a:endParaRPr lang="en-US" dirty="0"/>
          </a:p>
        </p:txBody>
      </p:sp>
      <p:sp>
        <p:nvSpPr>
          <p:cNvPr id="5" name="Ellipszis 4"/>
          <p:cNvSpPr/>
          <p:nvPr/>
        </p:nvSpPr>
        <p:spPr>
          <a:xfrm>
            <a:off x="7647814" y="2438400"/>
            <a:ext cx="685800" cy="6858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zövegdoboz 5"/>
          <p:cNvSpPr txBox="1"/>
          <p:nvPr/>
        </p:nvSpPr>
        <p:spPr>
          <a:xfrm>
            <a:off x="7467600" y="1447800"/>
            <a:ext cx="9621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dirty="0" smtClean="0"/>
              <a:t>GND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687051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59" y="985394"/>
            <a:ext cx="9155359" cy="419620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Gomb</a:t>
            </a:r>
            <a:r>
              <a:rPr lang="en-US" dirty="0" smtClean="0"/>
              <a:t> </a:t>
            </a:r>
            <a:r>
              <a:rPr lang="hu-HU" dirty="0" smtClean="0"/>
              <a:t>bekötése</a:t>
            </a:r>
            <a:endParaRPr lang="en-US" dirty="0"/>
          </a:p>
        </p:txBody>
      </p:sp>
      <p:sp>
        <p:nvSpPr>
          <p:cNvPr id="4" name="Ellipszis 3"/>
          <p:cNvSpPr/>
          <p:nvPr/>
        </p:nvSpPr>
        <p:spPr>
          <a:xfrm>
            <a:off x="7635270" y="3581400"/>
            <a:ext cx="685800" cy="6858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zövegdoboz 4"/>
          <p:cNvSpPr txBox="1"/>
          <p:nvPr/>
        </p:nvSpPr>
        <p:spPr>
          <a:xfrm>
            <a:off x="6992847" y="4953000"/>
            <a:ext cx="852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dirty="0" smtClean="0"/>
              <a:t>VCC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040646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59" y="985394"/>
            <a:ext cx="9155359" cy="419620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Gomb</a:t>
            </a:r>
            <a:r>
              <a:rPr lang="en-US" dirty="0" smtClean="0"/>
              <a:t> </a:t>
            </a:r>
            <a:r>
              <a:rPr lang="hu-HU" dirty="0" smtClean="0"/>
              <a:t>bekötése</a:t>
            </a:r>
            <a:endParaRPr lang="en-US" dirty="0"/>
          </a:p>
        </p:txBody>
      </p:sp>
      <p:sp>
        <p:nvSpPr>
          <p:cNvPr id="4" name="Ellipszis 3"/>
          <p:cNvSpPr/>
          <p:nvPr/>
        </p:nvSpPr>
        <p:spPr>
          <a:xfrm>
            <a:off x="7224761" y="2590800"/>
            <a:ext cx="685800" cy="6858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zövegdoboz 4"/>
          <p:cNvSpPr txBox="1"/>
          <p:nvPr/>
        </p:nvSpPr>
        <p:spPr>
          <a:xfrm>
            <a:off x="7162800" y="1447799"/>
            <a:ext cx="1008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dirty="0" smtClean="0"/>
              <a:t>Pin 4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040646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Gomb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hu-HU" dirty="0" err="1" smtClean="0"/>
              <a:t>zelése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1295400"/>
            <a:ext cx="4752975" cy="551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zövegdoboz 3"/>
          <p:cNvSpPr txBox="1"/>
          <p:nvPr/>
        </p:nvSpPr>
        <p:spPr>
          <a:xfrm>
            <a:off x="7450289" y="6460093"/>
            <a:ext cx="1665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 smtClean="0"/>
              <a:t>HelloButton.ino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7455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Gomb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hu-HU" dirty="0" err="1" smtClean="0"/>
              <a:t>zelése</a:t>
            </a:r>
            <a:r>
              <a:rPr lang="hu-HU" dirty="0" smtClean="0"/>
              <a:t> 2.</a:t>
            </a:r>
            <a:endParaRPr lang="en-US" dirty="0"/>
          </a:p>
        </p:txBody>
      </p:sp>
      <p:sp>
        <p:nvSpPr>
          <p:cNvPr id="4" name="Szövegdoboz 3"/>
          <p:cNvSpPr txBox="1"/>
          <p:nvPr/>
        </p:nvSpPr>
        <p:spPr>
          <a:xfrm>
            <a:off x="7450289" y="6460093"/>
            <a:ext cx="151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 smtClean="0"/>
              <a:t>HelloPress.ino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275" y="1253609"/>
            <a:ext cx="4743450" cy="539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2877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Két gomb</a:t>
            </a:r>
            <a:endParaRPr lang="en-US" dirty="0"/>
          </a:p>
        </p:txBody>
      </p:sp>
      <p:pic>
        <p:nvPicPr>
          <p:cNvPr id="1026" name="Picture 2" descr="C:\Users\lajthabalazs\Desktop\TwoButtonSketch_b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6" y="1600200"/>
            <a:ext cx="89757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09987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Két gomb</a:t>
            </a:r>
            <a:endParaRPr lang="en-US" dirty="0"/>
          </a:p>
        </p:txBody>
      </p:sp>
      <p:pic>
        <p:nvPicPr>
          <p:cNvPr id="1026" name="Picture 2" descr="C:\Users\lajthabalazs\Desktop\TwoButtonSketch_b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6" y="1600200"/>
            <a:ext cx="89757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lipszis 4"/>
          <p:cNvSpPr/>
          <p:nvPr/>
        </p:nvSpPr>
        <p:spPr>
          <a:xfrm>
            <a:off x="6819900" y="3048000"/>
            <a:ext cx="685800" cy="6858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zövegdoboz 5"/>
          <p:cNvSpPr txBox="1"/>
          <p:nvPr/>
        </p:nvSpPr>
        <p:spPr>
          <a:xfrm>
            <a:off x="6757939" y="1904999"/>
            <a:ext cx="1008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dirty="0" smtClean="0"/>
              <a:t>Pin </a:t>
            </a:r>
            <a:r>
              <a:rPr lang="hu-HU" sz="3200" dirty="0" smtClean="0"/>
              <a:t>7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550299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034684"/>
            <a:ext cx="9067800" cy="559471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Kijelző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4737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034684"/>
            <a:ext cx="9067800" cy="559471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Kijelző</a:t>
            </a:r>
            <a:endParaRPr lang="en-US" dirty="0"/>
          </a:p>
        </p:txBody>
      </p:sp>
      <p:sp>
        <p:nvSpPr>
          <p:cNvPr id="4" name="Jobbra nyíl 3"/>
          <p:cNvSpPr/>
          <p:nvPr/>
        </p:nvSpPr>
        <p:spPr>
          <a:xfrm>
            <a:off x="4000500" y="5334000"/>
            <a:ext cx="1638299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/>
              <a:t>VCC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4081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034684"/>
            <a:ext cx="9067800" cy="559471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Kijelző</a:t>
            </a:r>
            <a:endParaRPr lang="en-US" dirty="0"/>
          </a:p>
        </p:txBody>
      </p:sp>
      <p:sp>
        <p:nvSpPr>
          <p:cNvPr id="4" name="Jobbra nyíl 3"/>
          <p:cNvSpPr/>
          <p:nvPr/>
        </p:nvSpPr>
        <p:spPr>
          <a:xfrm>
            <a:off x="4019550" y="5457825"/>
            <a:ext cx="1638299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/>
              <a:t>SCLK</a:t>
            </a:r>
            <a:endParaRPr lang="en-US" dirty="0"/>
          </a:p>
        </p:txBody>
      </p:sp>
      <p:sp>
        <p:nvSpPr>
          <p:cNvPr id="6" name="Jobbra nyíl 5"/>
          <p:cNvSpPr/>
          <p:nvPr/>
        </p:nvSpPr>
        <p:spPr>
          <a:xfrm>
            <a:off x="5400675" y="3505200"/>
            <a:ext cx="1638299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/>
              <a:t>Pin 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108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Termosztát működése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7158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034684"/>
            <a:ext cx="9067800" cy="559471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Kijelző</a:t>
            </a:r>
            <a:endParaRPr lang="en-US" dirty="0"/>
          </a:p>
        </p:txBody>
      </p:sp>
      <p:sp>
        <p:nvSpPr>
          <p:cNvPr id="4" name="Jobbra nyíl 3"/>
          <p:cNvSpPr/>
          <p:nvPr/>
        </p:nvSpPr>
        <p:spPr>
          <a:xfrm>
            <a:off x="4038600" y="5600700"/>
            <a:ext cx="1638299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/>
              <a:t>LCLK</a:t>
            </a:r>
            <a:endParaRPr lang="en-US" dirty="0"/>
          </a:p>
        </p:txBody>
      </p:sp>
      <p:sp>
        <p:nvSpPr>
          <p:cNvPr id="6" name="Jobbra nyíl 5"/>
          <p:cNvSpPr/>
          <p:nvPr/>
        </p:nvSpPr>
        <p:spPr>
          <a:xfrm>
            <a:off x="5534025" y="3524250"/>
            <a:ext cx="1638299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/>
              <a:t>Pin 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7763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034684"/>
            <a:ext cx="9067800" cy="559471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Kijelző</a:t>
            </a:r>
            <a:endParaRPr lang="en-US" dirty="0"/>
          </a:p>
        </p:txBody>
      </p:sp>
      <p:sp>
        <p:nvSpPr>
          <p:cNvPr id="4" name="Jobbra nyíl 3"/>
          <p:cNvSpPr/>
          <p:nvPr/>
        </p:nvSpPr>
        <p:spPr>
          <a:xfrm>
            <a:off x="4010025" y="5715000"/>
            <a:ext cx="1638299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/>
              <a:t>DIO</a:t>
            </a:r>
            <a:endParaRPr lang="en-US" dirty="0"/>
          </a:p>
        </p:txBody>
      </p:sp>
      <p:sp>
        <p:nvSpPr>
          <p:cNvPr id="6" name="Jobbra nyíl 5"/>
          <p:cNvSpPr/>
          <p:nvPr/>
        </p:nvSpPr>
        <p:spPr>
          <a:xfrm>
            <a:off x="5286375" y="3505200"/>
            <a:ext cx="1638299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/>
              <a:t>Pin 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8778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034684"/>
            <a:ext cx="9067800" cy="559471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Kijelző</a:t>
            </a:r>
            <a:endParaRPr lang="en-US" dirty="0"/>
          </a:p>
        </p:txBody>
      </p:sp>
      <p:sp>
        <p:nvSpPr>
          <p:cNvPr id="4" name="Jobbra nyíl 3"/>
          <p:cNvSpPr/>
          <p:nvPr/>
        </p:nvSpPr>
        <p:spPr>
          <a:xfrm>
            <a:off x="4019550" y="5857875"/>
            <a:ext cx="1638299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smtClean="0"/>
              <a:t>GND</a:t>
            </a:r>
            <a:endParaRPr lang="en-US" dirty="0"/>
          </a:p>
        </p:txBody>
      </p:sp>
      <p:sp>
        <p:nvSpPr>
          <p:cNvPr id="3" name="Szövegdoboz 2"/>
          <p:cNvSpPr txBox="1"/>
          <p:nvPr/>
        </p:nvSpPr>
        <p:spPr>
          <a:xfrm>
            <a:off x="38100" y="6444734"/>
            <a:ext cx="259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Hello7DigitsBeginning.ino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1267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067800" cy="6437557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800600" cy="1143000"/>
          </a:xfrm>
        </p:spPr>
        <p:txBody>
          <a:bodyPr/>
          <a:lstStyle/>
          <a:p>
            <a:r>
              <a:rPr lang="hu-HU" dirty="0" smtClean="0"/>
              <a:t>Hőmérő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5498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067800" cy="6437557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800600" cy="1143000"/>
          </a:xfrm>
        </p:spPr>
        <p:txBody>
          <a:bodyPr/>
          <a:lstStyle/>
          <a:p>
            <a:r>
              <a:rPr lang="hu-HU" dirty="0" smtClean="0"/>
              <a:t>Hőmérő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2914650"/>
            <a:ext cx="2085975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61972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067800" cy="6437557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800600" cy="1143000"/>
          </a:xfrm>
        </p:spPr>
        <p:txBody>
          <a:bodyPr/>
          <a:lstStyle/>
          <a:p>
            <a:r>
              <a:rPr lang="hu-HU" dirty="0" smtClean="0"/>
              <a:t>Hőmérő</a:t>
            </a:r>
            <a:endParaRPr lang="en-US" dirty="0"/>
          </a:p>
        </p:txBody>
      </p:sp>
      <p:sp>
        <p:nvSpPr>
          <p:cNvPr id="4" name="Ellipszis 3"/>
          <p:cNvSpPr/>
          <p:nvPr/>
        </p:nvSpPr>
        <p:spPr>
          <a:xfrm>
            <a:off x="7453361" y="2714624"/>
            <a:ext cx="685800" cy="6858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zövegdoboz 4"/>
          <p:cNvSpPr txBox="1"/>
          <p:nvPr/>
        </p:nvSpPr>
        <p:spPr>
          <a:xfrm>
            <a:off x="7391400" y="1571623"/>
            <a:ext cx="10086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dirty="0" smtClean="0"/>
              <a:t>Pin </a:t>
            </a:r>
            <a:r>
              <a:rPr lang="hu-HU" sz="3200" dirty="0"/>
              <a:t>2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64454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067800" cy="6437557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800600" cy="1143000"/>
          </a:xfrm>
        </p:spPr>
        <p:txBody>
          <a:bodyPr/>
          <a:lstStyle/>
          <a:p>
            <a:r>
              <a:rPr lang="hu-HU" dirty="0" smtClean="0"/>
              <a:t>Hőmérő</a:t>
            </a:r>
            <a:endParaRPr lang="en-US" dirty="0"/>
          </a:p>
        </p:txBody>
      </p:sp>
      <p:sp>
        <p:nvSpPr>
          <p:cNvPr id="4" name="Ellipszis 3"/>
          <p:cNvSpPr/>
          <p:nvPr/>
        </p:nvSpPr>
        <p:spPr>
          <a:xfrm>
            <a:off x="2095500" y="2847976"/>
            <a:ext cx="1143000" cy="6858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zövegdoboz 4"/>
          <p:cNvSpPr txBox="1"/>
          <p:nvPr/>
        </p:nvSpPr>
        <p:spPr>
          <a:xfrm>
            <a:off x="9525" y="6096000"/>
            <a:ext cx="53669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dirty="0" smtClean="0"/>
              <a:t>4.7 </a:t>
            </a:r>
            <a:r>
              <a:rPr lang="hu-HU" sz="3200" dirty="0" err="1" smtClean="0"/>
              <a:t>kOhm</a:t>
            </a:r>
            <a:r>
              <a:rPr lang="hu-HU" sz="3200" dirty="0" smtClean="0"/>
              <a:t> az adat és az 5V közé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341843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067800" cy="6437557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800600" cy="1143000"/>
          </a:xfrm>
        </p:spPr>
        <p:txBody>
          <a:bodyPr/>
          <a:lstStyle/>
          <a:p>
            <a:r>
              <a:rPr lang="hu-HU" dirty="0" smtClean="0"/>
              <a:t>Hőmérő</a:t>
            </a:r>
            <a:endParaRPr lang="en-US" dirty="0"/>
          </a:p>
        </p:txBody>
      </p:sp>
      <p:sp>
        <p:nvSpPr>
          <p:cNvPr id="6" name="Szövegdoboz 5"/>
          <p:cNvSpPr txBox="1"/>
          <p:nvPr/>
        </p:nvSpPr>
        <p:spPr>
          <a:xfrm>
            <a:off x="28575" y="6449225"/>
            <a:ext cx="2551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 smtClean="0"/>
              <a:t>ThermostatBeginning.ino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5905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43200"/>
            <a:ext cx="8229600" cy="1143000"/>
          </a:xfrm>
        </p:spPr>
        <p:txBody>
          <a:bodyPr/>
          <a:lstStyle/>
          <a:p>
            <a:r>
              <a:rPr lang="hu-HU" dirty="0" smtClean="0"/>
              <a:t>Köszönöm a figyelmet!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861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Termosztát működése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Bemenet</a:t>
            </a:r>
          </a:p>
          <a:p>
            <a:r>
              <a:rPr lang="hu-HU" dirty="0" smtClean="0"/>
              <a:t>Döntéshozás</a:t>
            </a:r>
          </a:p>
          <a:p>
            <a:r>
              <a:rPr lang="hu-HU" dirty="0" smtClean="0"/>
              <a:t>Kimenet</a:t>
            </a:r>
          </a:p>
        </p:txBody>
      </p:sp>
    </p:spTree>
    <p:extLst>
      <p:ext uri="{BB962C8B-B14F-4D97-AF65-F5344CB8AC3E}">
        <p14:creationId xmlns:p14="http://schemas.microsoft.com/office/powerpoint/2010/main" val="3229950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Termosztát működése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Bemenet: mért hőmérséklet</a:t>
            </a:r>
          </a:p>
          <a:p>
            <a:r>
              <a:rPr lang="hu-HU" dirty="0" smtClean="0"/>
              <a:t>Döntéshozás: összehasonlítás az elvárt értékkel</a:t>
            </a:r>
          </a:p>
          <a:p>
            <a:r>
              <a:rPr lang="hu-HU" dirty="0" smtClean="0"/>
              <a:t>Kimenet: fűtés ki/be kapcsolása</a:t>
            </a:r>
          </a:p>
        </p:txBody>
      </p:sp>
    </p:spTree>
    <p:extLst>
      <p:ext uri="{BB962C8B-B14F-4D97-AF65-F5344CB8AC3E}">
        <p14:creationId xmlns:p14="http://schemas.microsoft.com/office/powerpoint/2010/main" val="2342431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 n</a:t>
            </a:r>
            <a:r>
              <a:rPr lang="hu-HU" dirty="0" err="1" smtClean="0"/>
              <a:t>yelven</a:t>
            </a:r>
            <a:r>
              <a:rPr lang="hu-HU" dirty="0" smtClean="0"/>
              <a:t> programozható mikrokontroller</a:t>
            </a:r>
          </a:p>
          <a:p>
            <a:r>
              <a:rPr lang="hu-HU" dirty="0" smtClean="0"/>
              <a:t>Olcsó</a:t>
            </a:r>
          </a:p>
          <a:p>
            <a:r>
              <a:rPr lang="hu-HU" dirty="0" smtClean="0"/>
              <a:t>Kicsi</a:t>
            </a:r>
          </a:p>
          <a:p>
            <a:r>
              <a:rPr lang="hu-HU" dirty="0" smtClean="0"/>
              <a:t>Keveset fogyaszt</a:t>
            </a:r>
          </a:p>
          <a:p>
            <a:r>
              <a:rPr lang="hu-HU" dirty="0" smtClean="0"/>
              <a:t>Sok támogatott eszköz, jó fejlesztői közösség</a:t>
            </a:r>
          </a:p>
          <a:p>
            <a:r>
              <a:rPr lang="hu-HU" dirty="0" smtClean="0"/>
              <a:t>Ingyenes fejlesztőkörnyezet (</a:t>
            </a:r>
            <a:r>
              <a:rPr lang="hu-HU" dirty="0" err="1" smtClean="0"/>
              <a:t>Arduino</a:t>
            </a:r>
            <a:r>
              <a:rPr lang="hu-HU" dirty="0" smtClean="0"/>
              <a:t> IDE, Visual </a:t>
            </a:r>
            <a:r>
              <a:rPr lang="hu-HU" dirty="0" err="1" smtClean="0"/>
              <a:t>Studio</a:t>
            </a:r>
            <a:r>
              <a:rPr lang="hu-HU" dirty="0" smtClean="0"/>
              <a:t> </a:t>
            </a:r>
            <a:r>
              <a:rPr lang="hu-HU" dirty="0" err="1" smtClean="0"/>
              <a:t>Arduino</a:t>
            </a:r>
            <a:r>
              <a:rPr lang="hu-HU" dirty="0" smtClean="0"/>
              <a:t> </a:t>
            </a:r>
            <a:r>
              <a:rPr lang="hu-HU" dirty="0" err="1" smtClean="0"/>
              <a:t>plugin</a:t>
            </a:r>
            <a:r>
              <a:rPr lang="hu-HU" dirty="0" smtClean="0"/>
              <a:t>, </a:t>
            </a:r>
            <a:r>
              <a:rPr lang="hu-HU" dirty="0" err="1" smtClean="0"/>
              <a:t>Eclipse</a:t>
            </a:r>
            <a:r>
              <a:rPr lang="hu-HU" dirty="0" smtClean="0"/>
              <a:t> </a:t>
            </a:r>
            <a:r>
              <a:rPr lang="hu-HU" dirty="0" err="1" smtClean="0"/>
              <a:t>plugin</a:t>
            </a:r>
            <a:r>
              <a:rPr lang="hu-HU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44956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r>
              <a:rPr lang="en-US" dirty="0" smtClean="0"/>
              <a:t> </a:t>
            </a:r>
            <a:r>
              <a:rPr lang="en-US" dirty="0" err="1" smtClean="0"/>
              <a:t>csal</a:t>
            </a:r>
            <a:r>
              <a:rPr lang="hu-HU" dirty="0" err="1" smtClean="0"/>
              <a:t>ád</a:t>
            </a:r>
            <a:endParaRPr lang="en-US" dirty="0"/>
          </a:p>
        </p:txBody>
      </p:sp>
      <p:pic>
        <p:nvPicPr>
          <p:cNvPr id="3074" name="Picture 2" descr="arduino-microcontrollers.jpg (646×337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2133600"/>
            <a:ext cx="6153150" cy="320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9861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Arduino</a:t>
            </a:r>
            <a:r>
              <a:rPr lang="hu-HU" dirty="0" smtClean="0"/>
              <a:t> Mini Pro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21" y="1752600"/>
            <a:ext cx="8738779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9581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</TotalTime>
  <Words>263</Words>
  <Application>Microsoft Office PowerPoint</Application>
  <PresentationFormat>Diavetítés a képernyőre (4:3 oldalarány)</PresentationFormat>
  <Paragraphs>104</Paragraphs>
  <Slides>48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48</vt:i4>
      </vt:variant>
    </vt:vector>
  </HeadingPairs>
  <TitlesOfParts>
    <vt:vector size="49" baseType="lpstr">
      <vt:lpstr>Office-téma</vt:lpstr>
      <vt:lpstr>Termosztát Arduino-ból</vt:lpstr>
      <vt:lpstr>Termosztát célja</vt:lpstr>
      <vt:lpstr>Termosztát célja</vt:lpstr>
      <vt:lpstr>Termosztát működése</vt:lpstr>
      <vt:lpstr>Termosztát működése</vt:lpstr>
      <vt:lpstr>Termosztát működése</vt:lpstr>
      <vt:lpstr>Arduino</vt:lpstr>
      <vt:lpstr>Arduino család</vt:lpstr>
      <vt:lpstr>Arduino Mini Pro</vt:lpstr>
      <vt:lpstr>Arduino Mini Pro</vt:lpstr>
      <vt:lpstr>Arduino Mini Pro</vt:lpstr>
      <vt:lpstr>Arduino Mini Pro</vt:lpstr>
      <vt:lpstr>Arduino Mini Pro</vt:lpstr>
      <vt:lpstr>Arduino Mini Pro</vt:lpstr>
      <vt:lpstr>Arduino Mini Pro</vt:lpstr>
      <vt:lpstr>Arduino Mini Pro</vt:lpstr>
      <vt:lpstr>Arduino Mini Pro</vt:lpstr>
      <vt:lpstr>Arduino Mini Pro</vt:lpstr>
      <vt:lpstr>Programozó csatlakoztatása</vt:lpstr>
      <vt:lpstr>Hello World!</vt:lpstr>
      <vt:lpstr>Program futtatása</vt:lpstr>
      <vt:lpstr>Program futtatása 2.</vt:lpstr>
      <vt:lpstr>Program futtatása 3.</vt:lpstr>
      <vt:lpstr>Hello World!</vt:lpstr>
      <vt:lpstr>S.O.S</vt:lpstr>
      <vt:lpstr>S.O.S</vt:lpstr>
      <vt:lpstr>Breadboard</vt:lpstr>
      <vt:lpstr>Breadboard</vt:lpstr>
      <vt:lpstr>Breadboard</vt:lpstr>
      <vt:lpstr>Gomb bekötése</vt:lpstr>
      <vt:lpstr>Gomb bekötése</vt:lpstr>
      <vt:lpstr>Gomb bekötése</vt:lpstr>
      <vt:lpstr>Gomb kezelése</vt:lpstr>
      <vt:lpstr>Gomb kezelése 2.</vt:lpstr>
      <vt:lpstr>Két gomb</vt:lpstr>
      <vt:lpstr>Két gomb</vt:lpstr>
      <vt:lpstr>Kijelző</vt:lpstr>
      <vt:lpstr>Kijelző</vt:lpstr>
      <vt:lpstr>Kijelző</vt:lpstr>
      <vt:lpstr>Kijelző</vt:lpstr>
      <vt:lpstr>Kijelző</vt:lpstr>
      <vt:lpstr>Kijelző</vt:lpstr>
      <vt:lpstr>Hőmérő</vt:lpstr>
      <vt:lpstr>Hőmérő</vt:lpstr>
      <vt:lpstr>Hőmérő</vt:lpstr>
      <vt:lpstr>Hőmérő</vt:lpstr>
      <vt:lpstr>Hőmérő</vt:lpstr>
      <vt:lpstr>Köszönöm a figyelmet!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Termosztát Arduino-ból</dc:title>
  <dc:creator>lajthabalazs</dc:creator>
  <cp:lastModifiedBy>lajthabalazs</cp:lastModifiedBy>
  <cp:revision>46</cp:revision>
  <dcterms:created xsi:type="dcterms:W3CDTF">2015-01-06T18:24:54Z</dcterms:created>
  <dcterms:modified xsi:type="dcterms:W3CDTF">2015-01-07T20:54:26Z</dcterms:modified>
</cp:coreProperties>
</file>

<file path=docProps/thumbnail.jpeg>
</file>